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6" r:id="rId4"/>
    <p:sldId id="258" r:id="rId5"/>
    <p:sldId id="259" r:id="rId6"/>
    <p:sldId id="260" r:id="rId7"/>
    <p:sldId id="261" r:id="rId8"/>
    <p:sldId id="262" r:id="rId9"/>
    <p:sldId id="307" r:id="rId10"/>
    <p:sldId id="309" r:id="rId11"/>
    <p:sldId id="264" r:id="rId12"/>
    <p:sldId id="314" r:id="rId13"/>
    <p:sldId id="308" r:id="rId14"/>
    <p:sldId id="292" r:id="rId15"/>
    <p:sldId id="288" r:id="rId16"/>
    <p:sldId id="278" r:id="rId17"/>
    <p:sldId id="312" r:id="rId18"/>
    <p:sldId id="290" r:id="rId19"/>
    <p:sldId id="316" r:id="rId20"/>
    <p:sldId id="313" r:id="rId21"/>
    <p:sldId id="29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516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FruktDi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99"/>
          <p:cNvGrpSpPr>
            <a:grpSpLocks/>
          </p:cNvGrpSpPr>
          <p:nvPr/>
        </p:nvGrpSpPr>
        <p:grpSpPr bwMode="auto">
          <a:xfrm>
            <a:off x="3197225" y="0"/>
            <a:ext cx="547688" cy="990600"/>
            <a:chOff x="768" y="1700"/>
            <a:chExt cx="405" cy="2620"/>
          </a:xfrm>
        </p:grpSpPr>
        <p:sp>
          <p:nvSpPr>
            <p:cNvPr id="6" name="Rectangle 200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" name="Group 254"/>
          <p:cNvGrpSpPr>
            <a:grpSpLocks/>
          </p:cNvGrpSpPr>
          <p:nvPr/>
        </p:nvGrpSpPr>
        <p:grpSpPr bwMode="auto">
          <a:xfrm>
            <a:off x="-11113" y="203200"/>
            <a:ext cx="9155113" cy="547688"/>
            <a:chOff x="-7" y="403"/>
            <a:chExt cx="5767" cy="345"/>
          </a:xfrm>
        </p:grpSpPr>
        <p:grpSp>
          <p:nvGrpSpPr>
            <p:cNvPr id="9" name="Group 219"/>
            <p:cNvGrpSpPr>
              <a:grpSpLocks/>
            </p:cNvGrpSpPr>
            <p:nvPr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13" name="Rectangle 220"/>
              <p:cNvSpPr>
                <a:spLocks noChangeArrowheads="1"/>
              </p:cNvSpPr>
              <p:nvPr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DD903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" name="Rectangle 221"/>
              <p:cNvSpPr>
                <a:spLocks noChangeArrowheads="1"/>
              </p:cNvSpPr>
              <p:nvPr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DD903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" name="Group 245"/>
            <p:cNvGrpSpPr>
              <a:grpSpLocks/>
            </p:cNvGrpSpPr>
            <p:nvPr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11" name="Rectangle 246"/>
              <p:cNvSpPr>
                <a:spLocks noChangeArrowheads="1"/>
              </p:cNvSpPr>
              <p:nvPr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" name="Rectangle 247"/>
              <p:cNvSpPr>
                <a:spLocks noChangeArrowheads="1"/>
              </p:cNvSpPr>
              <p:nvPr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5" name="Group 203"/>
          <p:cNvGrpSpPr>
            <a:grpSpLocks/>
          </p:cNvGrpSpPr>
          <p:nvPr/>
        </p:nvGrpSpPr>
        <p:grpSpPr bwMode="auto">
          <a:xfrm>
            <a:off x="5392738" y="0"/>
            <a:ext cx="547687" cy="990600"/>
            <a:chOff x="768" y="1700"/>
            <a:chExt cx="405" cy="2620"/>
          </a:xfrm>
        </p:grpSpPr>
        <p:sp>
          <p:nvSpPr>
            <p:cNvPr id="16" name="Rectangle 204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Rectangle 205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8" name="Group 181"/>
          <p:cNvGrpSpPr>
            <a:grpSpLocks/>
          </p:cNvGrpSpPr>
          <p:nvPr/>
        </p:nvGrpSpPr>
        <p:grpSpPr bwMode="auto">
          <a:xfrm rot="10800000">
            <a:off x="142875" y="-7938"/>
            <a:ext cx="461963" cy="6858001"/>
            <a:chOff x="768" y="1700"/>
            <a:chExt cx="405" cy="2620"/>
          </a:xfrm>
        </p:grpSpPr>
        <p:sp>
          <p:nvSpPr>
            <p:cNvPr id="19" name="Rectangle 182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Rectangle 183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1" name="Group 215"/>
          <p:cNvGrpSpPr>
            <a:grpSpLocks/>
          </p:cNvGrpSpPr>
          <p:nvPr/>
        </p:nvGrpSpPr>
        <p:grpSpPr bwMode="auto">
          <a:xfrm>
            <a:off x="7853363" y="0"/>
            <a:ext cx="547687" cy="990600"/>
            <a:chOff x="768" y="1700"/>
            <a:chExt cx="405" cy="2620"/>
          </a:xfrm>
        </p:grpSpPr>
        <p:sp>
          <p:nvSpPr>
            <p:cNvPr id="22" name="Rectangle 216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4" name="Group 195"/>
          <p:cNvGrpSpPr>
            <a:grpSpLocks/>
          </p:cNvGrpSpPr>
          <p:nvPr/>
        </p:nvGrpSpPr>
        <p:grpSpPr bwMode="auto">
          <a:xfrm>
            <a:off x="1225550" y="0"/>
            <a:ext cx="547688" cy="6858000"/>
            <a:chOff x="768" y="1700"/>
            <a:chExt cx="405" cy="2620"/>
          </a:xfrm>
        </p:grpSpPr>
        <p:sp>
          <p:nvSpPr>
            <p:cNvPr id="25" name="Rectangle 196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197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7" name="Group 233"/>
          <p:cNvGrpSpPr>
            <a:grpSpLocks/>
          </p:cNvGrpSpPr>
          <p:nvPr/>
        </p:nvGrpSpPr>
        <p:grpSpPr bwMode="auto">
          <a:xfrm rot="5400000">
            <a:off x="775494" y="3061493"/>
            <a:ext cx="547688" cy="2120901"/>
            <a:chOff x="768" y="1700"/>
            <a:chExt cx="405" cy="2620"/>
          </a:xfrm>
        </p:grpSpPr>
        <p:sp>
          <p:nvSpPr>
            <p:cNvPr id="28" name="Rectangle 234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Rectangle 235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0" name="Group 237"/>
          <p:cNvGrpSpPr>
            <a:grpSpLocks/>
          </p:cNvGrpSpPr>
          <p:nvPr/>
        </p:nvGrpSpPr>
        <p:grpSpPr bwMode="auto">
          <a:xfrm rot="5400000">
            <a:off x="775494" y="4414043"/>
            <a:ext cx="547688" cy="2120901"/>
            <a:chOff x="768" y="1700"/>
            <a:chExt cx="405" cy="2620"/>
          </a:xfrm>
        </p:grpSpPr>
        <p:sp>
          <p:nvSpPr>
            <p:cNvPr id="31" name="Rectangle 238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Rectangle 239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33" name="Picture 3" descr="C:\Documents and Settings\Admin\Рабочий стол\fruits0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097338"/>
            <a:ext cx="3589338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66788"/>
            <a:ext cx="8459787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073150"/>
            <a:ext cx="8297862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9516" y="3307336"/>
            <a:ext cx="626023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5389" y="5118046"/>
            <a:ext cx="6400800" cy="5536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0837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935022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K:\ProPowerPoint\Шаблоны\В работе\FruktDieta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333375"/>
            <a:ext cx="64087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331913" y="1600200"/>
            <a:ext cx="7561262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grpSp>
        <p:nvGrpSpPr>
          <p:cNvPr id="8" name="Group 80"/>
          <p:cNvGrpSpPr>
            <a:grpSpLocks/>
          </p:cNvGrpSpPr>
          <p:nvPr/>
        </p:nvGrpSpPr>
        <p:grpSpPr bwMode="auto">
          <a:xfrm>
            <a:off x="152400" y="0"/>
            <a:ext cx="457200" cy="6858000"/>
            <a:chOff x="768" y="1700"/>
            <a:chExt cx="405" cy="2620"/>
          </a:xfrm>
        </p:grpSpPr>
        <p:sp>
          <p:nvSpPr>
            <p:cNvPr id="1053" name="Rectangle 81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4" name="Rectangle 82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051" name="Rectangle 90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2" name="Rectangle 91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4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049" name="Rectangle 93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0" name="Rectangle 94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7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047" name="Rectangle 96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8" name="Rectangle 97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33" name="Group 98"/>
          <p:cNvGrpSpPr>
            <a:grpSpLocks/>
          </p:cNvGrpSpPr>
          <p:nvPr/>
        </p:nvGrpSpPr>
        <p:grpSpPr bwMode="auto">
          <a:xfrm>
            <a:off x="8283575" y="-9525"/>
            <a:ext cx="642938" cy="304800"/>
            <a:chOff x="768" y="1700"/>
            <a:chExt cx="405" cy="2620"/>
          </a:xfrm>
        </p:grpSpPr>
        <p:sp>
          <p:nvSpPr>
            <p:cNvPr id="1045" name="Rectangle 99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6" name="Rectangle 100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3" name="Group 71"/>
          <p:cNvGrpSpPr>
            <a:grpSpLocks/>
          </p:cNvGrpSpPr>
          <p:nvPr/>
        </p:nvGrpSpPr>
        <p:grpSpPr bwMode="auto">
          <a:xfrm rot="-5400000">
            <a:off x="246062" y="2103438"/>
            <a:ext cx="550863" cy="1042988"/>
            <a:chOff x="1060" y="0"/>
            <a:chExt cx="394" cy="4320"/>
          </a:xfrm>
        </p:grpSpPr>
        <p:sp>
          <p:nvSpPr>
            <p:cNvPr id="1043" name="Rectangle 72"/>
            <p:cNvSpPr>
              <a:spLocks noChangeArrowheads="1"/>
            </p:cNvSpPr>
            <p:nvPr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4" name="Rectangle 73"/>
            <p:cNvSpPr>
              <a:spLocks noChangeArrowheads="1"/>
            </p:cNvSpPr>
            <p:nvPr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6" name="Group 104"/>
          <p:cNvGrpSpPr>
            <a:grpSpLocks/>
          </p:cNvGrpSpPr>
          <p:nvPr/>
        </p:nvGrpSpPr>
        <p:grpSpPr bwMode="auto">
          <a:xfrm rot="-5400000">
            <a:off x="246063" y="4368800"/>
            <a:ext cx="550862" cy="1042988"/>
            <a:chOff x="1060" y="0"/>
            <a:chExt cx="394" cy="4320"/>
          </a:xfrm>
        </p:grpSpPr>
        <p:sp>
          <p:nvSpPr>
            <p:cNvPr id="1041" name="Rectangle 105"/>
            <p:cNvSpPr>
              <a:spLocks noChangeArrowheads="1"/>
            </p:cNvSpPr>
            <p:nvPr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2" name="Rectangle 106"/>
            <p:cNvSpPr>
              <a:spLocks noChangeArrowheads="1"/>
            </p:cNvSpPr>
            <p:nvPr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2051" name="Picture 3" descr="C:\Documents and Settings\Admin\Рабочий стол\fruits02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732463"/>
            <a:ext cx="13858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395288"/>
            <a:ext cx="1008063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395288"/>
            <a:ext cx="919162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9" name="TextBox 6"/>
          <p:cNvSpPr txBox="1">
            <a:spLocks noChangeArrowheads="1"/>
          </p:cNvSpPr>
          <p:nvPr/>
        </p:nvSpPr>
        <p:spPr bwMode="auto">
          <a:xfrm>
            <a:off x="-11113" y="6583363"/>
            <a:ext cx="1552576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300" smtClean="0">
                <a:solidFill>
                  <a:srgbClr val="EBF1DE"/>
                </a:solidFill>
                <a:latin typeface="Agency FB" pitchFamily="34" charset="0"/>
              </a:rPr>
              <a:t>ProPowerPoint.ru</a:t>
            </a:r>
            <a:endParaRPr lang="ru-RU" sz="1300" smtClean="0">
              <a:solidFill>
                <a:srgbClr val="EBF1DE"/>
              </a:solidFill>
              <a:latin typeface="Ariston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52513" y="-11113"/>
            <a:ext cx="71437" cy="685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809875" y="3306763"/>
            <a:ext cx="6259513" cy="2570162"/>
          </a:xfrm>
        </p:spPr>
        <p:txBody>
          <a:bodyPr/>
          <a:lstStyle/>
          <a:p>
            <a:pPr eaLnBrk="1" hangingPunct="1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РАЗГОВОР </a:t>
            </a:r>
            <a:b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О ПРАВИЛЬНОМ ПИТАНИИ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5388" y="5118100"/>
            <a:ext cx="6400800" cy="758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Ежедневное меню составляется на основании примерного 15-ти дневного меню, утверждённого </a:t>
            </a:r>
            <a:r>
              <a:rPr lang="ru-RU" dirty="0" err="1" smtClean="0"/>
              <a:t>Роспотребнадзором</a:t>
            </a:r>
            <a:r>
              <a:rPr lang="ru-RU" dirty="0" smtClean="0"/>
              <a:t> по Брянской области.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1582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При составлении рациона питания для школьников (15-ти дневное меню)  в школьных столовых учитываются изменения физиологических потребностей в пищевых веществах и энергии (ккал) в зависимости от возраста.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Список поставщиков пищевых продуктов для организации питания школьников также утверждён </a:t>
            </a:r>
            <a:r>
              <a:rPr lang="ru-RU" dirty="0" err="1" smtClean="0"/>
              <a:t>Роспотребнадзором</a:t>
            </a:r>
            <a:r>
              <a:rPr lang="ru-RU" dirty="0" smtClean="0"/>
              <a:t> по Брянской области, каждый продукт имеет сертификат качества.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5868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913" y="333375"/>
            <a:ext cx="7561262" cy="633571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В пищеблоке гимназии большое внимание уделяется правильному хранению продуктов. Имеется достаточное количество холодильного оборудования, предназначенного для хранения разного вида продуктов. Столовая гимназии полностью укомплектована необходимой посудой. </a:t>
            </a:r>
            <a:r>
              <a:rPr lang="ru-RU" sz="2800" dirty="0" smtClean="0"/>
              <a:t>Посуда со сколами изымается из обихода и подлежит списанию. Её </a:t>
            </a:r>
            <a:r>
              <a:rPr lang="ru-RU" sz="2800" dirty="0"/>
              <a:t>чистоте уделяется повышенное внимание. Мытьё и дезинфекция производится с соблюдением всех норм санитарно-гигиенического режима, используются средства дезинфекции в соответствии с требованиями санитарно-эпидемиологических норм.</a:t>
            </a:r>
          </a:p>
        </p:txBody>
      </p:sp>
    </p:spTree>
    <p:extLst>
      <p:ext uri="{BB962C8B-B14F-4D97-AF65-F5344CB8AC3E}">
        <p14:creationId xmlns:p14="http://schemas.microsoft.com/office/powerpoint/2010/main" val="25288754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Качество получаемой сырой и готовой продукции проверяется </a:t>
            </a:r>
            <a:r>
              <a:rPr lang="ru-RU" dirty="0" err="1"/>
              <a:t>бракеражной</a:t>
            </a:r>
            <a:r>
              <a:rPr lang="ru-RU" dirty="0"/>
              <a:t> комиссией. Контроль за качеством питания возложен на комиссию общественно-административного контроля за организацией и качеством питания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23939911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336704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185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О пользе горячего питания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 Многолетний опыт наблюдений врачей и педагогов показал, что учащиеся, </a:t>
            </a:r>
            <a:r>
              <a:rPr lang="ru-RU" sz="2400" b="1" dirty="0" smtClean="0">
                <a:solidFill>
                  <a:srgbClr val="FF0000"/>
                </a:solidFill>
              </a:rPr>
              <a:t>не потребляющие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во время учебного дня горячую пищу, </a:t>
            </a:r>
            <a:r>
              <a:rPr lang="ru-RU" sz="2400" i="1" dirty="0" smtClean="0">
                <a:solidFill>
                  <a:srgbClr val="FF0000"/>
                </a:solidFill>
              </a:rPr>
              <a:t>быстрее утомляются, чаще жалуются на головные боли, на усталость, на боли в желудке, плохой привкус во рту, плохое настроение и пониженную работоспособность</a:t>
            </a:r>
            <a:r>
              <a:rPr lang="ru-RU" sz="2400" i="1" dirty="0" smtClean="0"/>
              <a:t>.</a:t>
            </a:r>
          </a:p>
          <a:p>
            <a:pPr eaLnBrk="1" hangingPunct="1"/>
            <a:endParaRPr lang="ru-RU" sz="2400" dirty="0" smtClean="0"/>
          </a:p>
          <a:p>
            <a:pPr eaLnBrk="1" hangingPunct="1"/>
            <a:r>
              <a:rPr lang="ru-RU" sz="2400" dirty="0" smtClean="0"/>
              <a:t> К тому же, согласно статистике, болезни желудка среди детей школьного возраста занимают </a:t>
            </a:r>
            <a:r>
              <a:rPr lang="ru-RU" sz="2400" b="1" dirty="0" smtClean="0"/>
              <a:t>второе место</a:t>
            </a:r>
            <a:r>
              <a:rPr lang="ru-RU" sz="2400" dirty="0" smtClean="0"/>
              <a:t> после заболеваний опорно–двигательного аппарата. 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Вывод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/>
              <a:t>Таким образом, можно сделать вывод, что горячее питание детей во время пребывания в школе является одним из важных условий поддержания их здоровья и способности к эффективному обучению.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9899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20688"/>
            <a:ext cx="5468247" cy="6048400"/>
          </a:xfrm>
        </p:spPr>
      </p:pic>
    </p:spTree>
    <p:extLst>
      <p:ext uri="{BB962C8B-B14F-4D97-AF65-F5344CB8AC3E}">
        <p14:creationId xmlns:p14="http://schemas.microsoft.com/office/powerpoint/2010/main" val="11656396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68654"/>
            <a:ext cx="4800347" cy="6000434"/>
          </a:xfrm>
        </p:spPr>
      </p:pic>
    </p:spTree>
    <p:extLst>
      <p:ext uri="{BB962C8B-B14F-4D97-AF65-F5344CB8AC3E}">
        <p14:creationId xmlns:p14="http://schemas.microsoft.com/office/powerpoint/2010/main" val="2537310329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370013" y="333375"/>
            <a:ext cx="6408737" cy="1150938"/>
          </a:xfrm>
        </p:spPr>
        <p:txBody>
          <a:bodyPr/>
          <a:lstStyle/>
          <a:p>
            <a:pPr eaLnBrk="1" hangingPunct="1"/>
            <a:r>
              <a:rPr lang="ru-RU" dirty="0" smtClean="0"/>
              <a:t>Лев Николаевич Толстой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331913" y="1600200"/>
            <a:ext cx="7561262" cy="49244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4800" dirty="0"/>
              <a:t>«Чем проще пища, тем она приятнее – не приедается,  тем здоровее и тем всегда и </a:t>
            </a:r>
            <a:endParaRPr lang="ru-RU" sz="4800" dirty="0" smtClean="0"/>
          </a:p>
          <a:p>
            <a:pPr marL="0" indent="0">
              <a:buNone/>
              <a:defRPr/>
            </a:pPr>
            <a:r>
              <a:rPr lang="ru-RU" sz="4800" dirty="0" smtClean="0"/>
              <a:t>везде </a:t>
            </a:r>
          </a:p>
          <a:p>
            <a:pPr marL="0" indent="0">
              <a:buNone/>
              <a:defRPr/>
            </a:pPr>
            <a:r>
              <a:rPr lang="ru-RU" sz="4800" dirty="0" smtClean="0"/>
              <a:t>доступнее</a:t>
            </a:r>
            <a:r>
              <a:rPr lang="ru-RU" sz="4800" dirty="0"/>
              <a:t>» </a:t>
            </a:r>
            <a:endParaRPr lang="ru-RU" dirty="0" smtClean="0"/>
          </a:p>
          <a:p>
            <a:pPr marL="0" indent="0" algn="r" eaLnBrk="1" hangingPunct="1">
              <a:buFont typeface="Arial" charset="0"/>
              <a:buNone/>
              <a:defRPr/>
            </a:pPr>
            <a:endParaRPr lang="ru-RU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851150"/>
            <a:ext cx="64135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s://diletant.media/upload/iblock/bb4/bb4edd36d147ebfb31d1ae8aaeb948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00487"/>
            <a:ext cx="2414662" cy="274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704304" cy="5400328"/>
          </a:xfrm>
        </p:spPr>
      </p:pic>
    </p:spTree>
    <p:extLst>
      <p:ext uri="{BB962C8B-B14F-4D97-AF65-F5344CB8AC3E}">
        <p14:creationId xmlns:p14="http://schemas.microsoft.com/office/powerpoint/2010/main" val="32505447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969301" cy="39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3726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Здоровое питание – здоровый ребёнок!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342926"/>
            <a:ext cx="4766421" cy="551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7181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Организация питания  школьников  имеет свои особенности, заключающиеся в том, чтобы учесть все те изменения, которые происходят в детском организме в этом возрасте. В этот период необходимо обратить особое внимание на </a:t>
            </a:r>
            <a:r>
              <a:rPr lang="ru-RU" dirty="0" smtClean="0">
                <a:solidFill>
                  <a:srgbClr val="FF0000"/>
                </a:solidFill>
              </a:rPr>
              <a:t>следующие моменты: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Происходит интенсивный рост всего организма, сопоставимый с темпами развития человека первого года жизни.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56188"/>
            <a:ext cx="4746104" cy="367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7440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ru-RU" dirty="0" smtClean="0"/>
              <a:t>Развиваются все основные системы: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dirty="0" smtClean="0"/>
              <a:t>опорно-двигательная (особенно скелет), </a:t>
            </a:r>
          </a:p>
          <a:p>
            <a:r>
              <a:rPr lang="ru-RU" dirty="0"/>
              <a:t>сердечно-сосудистая и нервная системы, </a:t>
            </a:r>
          </a:p>
          <a:p>
            <a:pPr eaLnBrk="1" hangingPunct="1"/>
            <a:r>
              <a:rPr lang="ru-RU" dirty="0" smtClean="0"/>
              <a:t>идет увеличение мышечной массы, </a:t>
            </a:r>
          </a:p>
          <a:p>
            <a:pPr eaLnBrk="1" hangingPunct="1"/>
            <a:r>
              <a:rPr lang="ru-RU" dirty="0" smtClean="0"/>
              <a:t>а также идет радикальная </a:t>
            </a:r>
            <a:r>
              <a:rPr lang="ru-RU" dirty="0" smtClean="0">
                <a:solidFill>
                  <a:srgbClr val="FF0000"/>
                </a:solidFill>
              </a:rPr>
              <a:t>гормональная перестройка организма.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На фоне всей физической перестройки повышаются нагрузки на психоэмоциональную сферу.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4457700" cy="331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Возрастают не только школьные нагрузки, но и напряжение, вызванное социальной адаптацией.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140967"/>
            <a:ext cx="5073620" cy="350208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Питание в МБОУ «Гимназии №2» г. Брянска организовано в соответствии с  </a:t>
            </a:r>
            <a:r>
              <a:rPr lang="ru-RU" dirty="0" err="1" smtClean="0"/>
              <a:t>СанПин</a:t>
            </a:r>
            <a:r>
              <a:rPr lang="ru-RU" dirty="0" smtClean="0"/>
              <a:t> 2.4.5.2409-08 «Санитарно-эпидемиологические требования к организации питания обучающихся в общеобразовательных учреждениях, учреждениях начального и среднего профессионального образования», с учётом изменений от 25.03.2019 г. №6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2722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балансированное питание школьников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Сбалансированное питание школьников</Template>
  <TotalTime>421</TotalTime>
  <Words>439</Words>
  <Application>Microsoft Office PowerPoint</Application>
  <PresentationFormat>Экран (4:3)</PresentationFormat>
  <Paragraphs>29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Сбалансированное питание школьников</vt:lpstr>
      <vt:lpstr>РАЗГОВОР  О ПРАВИЛЬНОМ ПИТАНИИ</vt:lpstr>
      <vt:lpstr>Лев Николаевич Толстой </vt:lpstr>
      <vt:lpstr>Здоровое питание – здоровый ребёнок!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О пользе горячего питания</vt:lpstr>
      <vt:lpstr>Вывод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Сбалансированное питание школьника</dc:title>
  <dc:creator>Админ</dc:creator>
  <dc:description>http://propowerpoint.ru - Бесплатные шаблоны для презентаций. Полезные советы и уроки PowerPoint .</dc:description>
  <cp:lastModifiedBy>User</cp:lastModifiedBy>
  <cp:revision>38</cp:revision>
  <dcterms:created xsi:type="dcterms:W3CDTF">2015-12-07T23:39:12Z</dcterms:created>
  <dcterms:modified xsi:type="dcterms:W3CDTF">2022-08-29T12:41:04Z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000800340b0000000000010243100207f9000400038000</vt:lpwstr>
  </property>
</Properties>
</file>